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9"/>
  </p:notesMasterIdLst>
  <p:sldIdLst>
    <p:sldId id="275" r:id="rId2"/>
    <p:sldId id="276" r:id="rId3"/>
    <p:sldId id="259" r:id="rId4"/>
    <p:sldId id="261" r:id="rId5"/>
    <p:sldId id="264" r:id="rId6"/>
    <p:sldId id="272" r:id="rId7"/>
    <p:sldId id="273" r:id="rId8"/>
  </p:sldIdLst>
  <p:sldSz cx="9144000" cy="6858000" type="screen4x3"/>
  <p:notesSz cx="6858000" cy="9144000"/>
  <p:embeddedFontLst>
    <p:embeddedFont>
      <p:font typeface="Century Gothic" panose="020B0502020202020204" pitchFamily="34" charset="0"/>
      <p:regular r:id="rId10"/>
      <p:bold r:id="rId11"/>
      <p:italic r:id="rId12"/>
      <p:boldItalic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6491"/>
    <a:srgbClr val="2078AE"/>
    <a:srgbClr val="227FB8"/>
    <a:srgbClr val="5CAFE2"/>
    <a:srgbClr val="2794D7"/>
    <a:srgbClr val="FFFF99"/>
    <a:srgbClr val="66FF33"/>
    <a:srgbClr val="85FFFF"/>
    <a:srgbClr val="9FFFFF"/>
    <a:srgbClr val="69C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7" autoAdjust="0"/>
    <p:restoredTop sz="94595" autoAdjust="0"/>
  </p:normalViewPr>
  <p:slideViewPr>
    <p:cSldViewPr>
      <p:cViewPr>
        <p:scale>
          <a:sx n="100" d="100"/>
          <a:sy n="100" d="100"/>
        </p:scale>
        <p:origin x="-1860" y="-2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24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cs-CZ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cs-CZ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090831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09" name="Shape 10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3" name="Shape 12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6" name="Shape 14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Font typeface="Calibri"/>
              <a:buNone/>
              <a:defRPr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lt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lt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lt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cs-CZ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cs-CZ"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Záhlaví části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lt1"/>
              </a:buClr>
              <a:buFont typeface="Calibri"/>
              <a:buNone/>
              <a:defRPr sz="40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00"/>
              </a:spcBef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360"/>
              </a:spcBef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20"/>
              </a:spcBef>
              <a:buClr>
                <a:schemeClr val="lt1"/>
              </a:buClr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280"/>
              </a:spcBef>
              <a:buClr>
                <a:schemeClr val="lt1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280"/>
              </a:spcBef>
              <a:buClr>
                <a:schemeClr val="lt1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280"/>
              </a:spcBef>
              <a:buClr>
                <a:schemeClr val="lt1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280"/>
              </a:spcBef>
              <a:buClr>
                <a:schemeClr val="lt1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280"/>
              </a:spcBef>
              <a:buClr>
                <a:schemeClr val="lt1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280"/>
              </a:spcBef>
              <a:buClr>
                <a:schemeClr val="lt1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cs-CZ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cs-CZ"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Porovnání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Font typeface="Calibri"/>
              <a:buNone/>
              <a:defRPr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80"/>
              </a:spcBef>
              <a:buClr>
                <a:schemeClr val="lt1"/>
              </a:buClr>
              <a:buFont typeface="Arial"/>
              <a:buNone/>
              <a:defRPr sz="2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lt1"/>
              </a:buClr>
              <a:buFont typeface="Arial"/>
              <a:buNone/>
              <a:defRPr sz="20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lt1"/>
              </a:buClr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buClr>
                <a:schemeClr val="lt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5875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14300" algn="l" rtl="0">
              <a:spcBef>
                <a:spcPts val="360"/>
              </a:spcBef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27000" algn="l" rtl="0">
              <a:spcBef>
                <a:spcPts val="320"/>
              </a:spcBef>
              <a:buClr>
                <a:schemeClr val="lt1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27000" algn="l" rtl="0">
              <a:spcBef>
                <a:spcPts val="320"/>
              </a:spcBef>
              <a:buClr>
                <a:schemeClr val="lt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27000" algn="l" rtl="0">
              <a:spcBef>
                <a:spcPts val="320"/>
              </a:spcBef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27000" algn="l" rtl="0">
              <a:spcBef>
                <a:spcPts val="320"/>
              </a:spcBef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27000" algn="l" rtl="0">
              <a:spcBef>
                <a:spcPts val="320"/>
              </a:spcBef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27000" algn="l" rtl="0">
              <a:spcBef>
                <a:spcPts val="320"/>
              </a:spcBef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body" idx="3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80"/>
              </a:spcBef>
              <a:buClr>
                <a:schemeClr val="lt1"/>
              </a:buClr>
              <a:buFont typeface="Arial"/>
              <a:buNone/>
              <a:defRPr sz="2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lt1"/>
              </a:buClr>
              <a:buFont typeface="Arial"/>
              <a:buNone/>
              <a:defRPr sz="20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lt1"/>
              </a:buClr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buClr>
                <a:schemeClr val="lt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5875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14300" algn="l" rtl="0">
              <a:spcBef>
                <a:spcPts val="360"/>
              </a:spcBef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27000" algn="l" rtl="0">
              <a:spcBef>
                <a:spcPts val="320"/>
              </a:spcBef>
              <a:buClr>
                <a:schemeClr val="lt1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27000" algn="l" rtl="0">
              <a:spcBef>
                <a:spcPts val="320"/>
              </a:spcBef>
              <a:buClr>
                <a:schemeClr val="lt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27000" algn="l" rtl="0">
              <a:spcBef>
                <a:spcPts val="320"/>
              </a:spcBef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27000" algn="l" rtl="0">
              <a:spcBef>
                <a:spcPts val="320"/>
              </a:spcBef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27000" algn="l" rtl="0">
              <a:spcBef>
                <a:spcPts val="320"/>
              </a:spcBef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27000" algn="l" rtl="0">
              <a:spcBef>
                <a:spcPts val="320"/>
              </a:spcBef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cs-CZ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cs-CZ"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Pouze nadpis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Font typeface="Calibri"/>
              <a:buNone/>
              <a:defRPr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cs-CZ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cs-CZ"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rázdný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cs-CZ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cs-CZ"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Obsah s titulkem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lt1"/>
              </a:buClr>
              <a:buFont typeface="Calibri"/>
              <a:buNone/>
              <a:defRPr sz="20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lt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lt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lt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280"/>
              </a:spcBef>
              <a:buClr>
                <a:schemeClr val="lt1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lt1"/>
              </a:buClr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lt1"/>
              </a:buClr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cs-CZ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cs-CZ"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Obrázek s titulkem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lt1"/>
              </a:buClr>
              <a:buFont typeface="Calibri"/>
              <a:buNone/>
              <a:defRPr sz="20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7" name="Shape 67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640"/>
              </a:spcBef>
              <a:buClr>
                <a:schemeClr val="lt1"/>
              </a:buClr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560"/>
              </a:spcBef>
              <a:buClr>
                <a:schemeClr val="lt1"/>
              </a:buClr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480"/>
              </a:spcBef>
              <a:buClr>
                <a:schemeClr val="lt1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400"/>
              </a:spcBef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280"/>
              </a:spcBef>
              <a:buClr>
                <a:schemeClr val="lt1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lt1"/>
              </a:buClr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lt1"/>
              </a:buClr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cs-CZ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cs-CZ"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Nadpis a svislý 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Font typeface="Calibri"/>
              <a:buNone/>
              <a:defRPr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lt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lt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lt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cs-CZ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cs-CZ"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Svislý nadpis a 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Font typeface="Calibri"/>
              <a:buNone/>
              <a:defRPr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 rot="5400000">
            <a:off x="541337" y="190500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lt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lt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lt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cs-CZ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cs-CZ"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40064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Font typeface="Calibri"/>
              <a:buNone/>
              <a:defRPr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lt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lt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lt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cs-CZ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cs-CZ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1"/>
          <p:cNvSpPr txBox="1">
            <a:spLocks/>
          </p:cNvSpPr>
          <p:nvPr/>
        </p:nvSpPr>
        <p:spPr>
          <a:xfrm>
            <a:off x="457200" y="1268760"/>
            <a:ext cx="8229600" cy="1440159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algn="ctr"/>
            <a:r>
              <a:rPr lang="cs-CZ" sz="6000" dirty="0" smtClean="0">
                <a:solidFill>
                  <a:srgbClr val="1B649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StandardLand</a:t>
            </a:r>
          </a:p>
        </p:txBody>
      </p:sp>
      <p:sp>
        <p:nvSpPr>
          <p:cNvPr id="2" name="Obdélník 1"/>
          <p:cNvSpPr/>
          <p:nvPr/>
        </p:nvSpPr>
        <p:spPr>
          <a:xfrm>
            <a:off x="134634" y="5517232"/>
            <a:ext cx="871296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200" cap="small" dirty="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spreading knowledge about standards</a:t>
            </a:r>
            <a:endParaRPr lang="cs-CZ" sz="2200" dirty="0">
              <a:solidFill>
                <a:schemeClr val="bg1"/>
              </a:solidFill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49" b="29474"/>
          <a:stretch/>
        </p:blipFill>
        <p:spPr>
          <a:xfrm>
            <a:off x="2033972" y="3504312"/>
            <a:ext cx="4914292" cy="2012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581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83568" y="1340768"/>
            <a:ext cx="8280920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buSzPct val="25000"/>
            </a:pPr>
            <a:r>
              <a:rPr lang="cs-CZ" sz="1600" b="1" dirty="0" smtClean="0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StandardLand.cz</a:t>
            </a:r>
            <a:endParaRPr lang="cs-CZ" sz="1600" dirty="0" smtClean="0">
              <a:solidFill>
                <a:srgbClr val="FFFF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lvl="0">
              <a:lnSpc>
                <a:spcPct val="150000"/>
              </a:lnSpc>
              <a:buSzPct val="25000"/>
            </a:pPr>
            <a:r>
              <a:rPr lang="cs-CZ" sz="1600" cap="all" dirty="0" smtClean="0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webová aplikace POSKYTUJÍCÍ informace o obsahu norem </a:t>
            </a:r>
            <a:endParaRPr lang="cs-CZ" sz="1600" cap="all" dirty="0" smtClean="0">
              <a:solidFill>
                <a:srgbClr val="FFFF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lvl="0">
              <a:lnSpc>
                <a:spcPct val="150000"/>
              </a:lnSpc>
              <a:buSzPct val="25000"/>
            </a:pPr>
            <a:r>
              <a:rPr lang="cs-CZ" sz="1600" cap="all" dirty="0" smtClean="0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 Inteligentní  </a:t>
            </a:r>
            <a:r>
              <a:rPr lang="cs-CZ" sz="1600" cap="all" dirty="0" smtClean="0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dopravní systémy (ITS).</a:t>
            </a:r>
          </a:p>
          <a:p>
            <a:pPr lvl="0">
              <a:lnSpc>
                <a:spcPct val="150000"/>
              </a:lnSpc>
              <a:buSzPct val="25000"/>
            </a:pPr>
            <a:endParaRPr lang="cs-CZ" sz="1600" cap="all" dirty="0" smtClean="0">
              <a:solidFill>
                <a:srgbClr val="FFFF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lvl="0">
              <a:lnSpc>
                <a:spcPct val="150000"/>
              </a:lnSpc>
              <a:buSzPct val="25000"/>
            </a:pPr>
            <a:endParaRPr lang="cs-CZ" dirty="0" smtClean="0">
              <a:solidFill>
                <a:srgbClr val="FFFF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lvl="0">
              <a:lnSpc>
                <a:spcPct val="150000"/>
              </a:lnSpc>
              <a:buSzPct val="25000"/>
            </a:pPr>
            <a:endParaRPr lang="cs-CZ" dirty="0">
              <a:solidFill>
                <a:srgbClr val="FFFF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lvl="0">
              <a:lnSpc>
                <a:spcPct val="150000"/>
              </a:lnSpc>
              <a:buSzPct val="25000"/>
            </a:pPr>
            <a:r>
              <a:rPr lang="cs-CZ" sz="1600" dirty="0" smtClean="0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Tvoří jej 4 autonomní, propojené moduly: </a:t>
            </a:r>
          </a:p>
          <a:p>
            <a:pPr lvl="0">
              <a:lnSpc>
                <a:spcPct val="150000"/>
              </a:lnSpc>
              <a:buSzPct val="25000"/>
            </a:pPr>
            <a:r>
              <a:rPr lang="cs-CZ" sz="1600" dirty="0" smtClean="0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	1. EXTRAKT</a:t>
            </a:r>
          </a:p>
          <a:p>
            <a:pPr lvl="0">
              <a:lnSpc>
                <a:spcPct val="150000"/>
              </a:lnSpc>
              <a:buSzPct val="25000"/>
            </a:pPr>
            <a:r>
              <a:rPr lang="cs-CZ" sz="1600" dirty="0" smtClean="0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	2. STANDARD</a:t>
            </a:r>
          </a:p>
          <a:p>
            <a:pPr lvl="0">
              <a:lnSpc>
                <a:spcPct val="150000"/>
              </a:lnSpc>
              <a:buSzPct val="25000"/>
            </a:pPr>
            <a:r>
              <a:rPr lang="cs-CZ" sz="1600" dirty="0" smtClean="0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	3. ITS TERMINOLOGY</a:t>
            </a:r>
          </a:p>
          <a:p>
            <a:pPr lvl="0">
              <a:lnSpc>
                <a:spcPct val="150000"/>
              </a:lnSpc>
              <a:buSzPct val="25000"/>
            </a:pPr>
            <a:r>
              <a:rPr lang="cs-CZ" sz="1600" dirty="0" smtClean="0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	4. ITS PEDIA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780928"/>
            <a:ext cx="3527648" cy="3310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90980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>
            <a:spLocks noGrp="1"/>
          </p:cNvSpPr>
          <p:nvPr>
            <p:ph type="title"/>
          </p:nvPr>
        </p:nvSpPr>
        <p:spPr>
          <a:xfrm>
            <a:off x="323528" y="715964"/>
            <a:ext cx="8632576" cy="129614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4AABC6"/>
              </a:buClr>
              <a:buSzPct val="25000"/>
              <a:buFont typeface="Century Gothic"/>
              <a:buNone/>
            </a:pPr>
            <a:r>
              <a:rPr lang="cs-CZ" sz="4000" i="0" strike="noStrike" cap="none" dirty="0" smtClean="0">
                <a:solidFill>
                  <a:srgbClr val="227FB8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Modul 1: </a:t>
            </a:r>
            <a:br>
              <a:rPr lang="cs-CZ" sz="4000" i="0" strike="noStrike" cap="none" dirty="0" smtClean="0">
                <a:solidFill>
                  <a:srgbClr val="227FB8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cs-CZ" sz="4000" i="0" strike="noStrike" cap="none" dirty="0" smtClean="0">
                <a:solidFill>
                  <a:srgbClr val="227FB8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EXTRAKT</a:t>
            </a:r>
            <a:endParaRPr lang="cs-CZ" sz="4000" i="0" strike="noStrike" cap="none" dirty="0">
              <a:solidFill>
                <a:srgbClr val="227FB8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2" name="Shape 112"/>
          <p:cNvSpPr txBox="1">
            <a:spLocks noGrp="1"/>
          </p:cNvSpPr>
          <p:nvPr>
            <p:ph type="body" idx="1"/>
          </p:nvPr>
        </p:nvSpPr>
        <p:spPr>
          <a:xfrm>
            <a:off x="395536" y="2204865"/>
            <a:ext cx="8642882" cy="194421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sz="1800" b="0" i="1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sz="1800" b="0" i="1" u="none" strike="noStrike" cap="none" dirty="0" smtClean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640"/>
              </a:spcBef>
              <a:buClr>
                <a:schemeClr val="lt1"/>
              </a:buClr>
              <a:buSzPct val="25000"/>
              <a:buFont typeface="Arial"/>
              <a:buNone/>
            </a:pPr>
            <a:endParaRPr sz="32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Shape 114"/>
          <p:cNvSpPr/>
          <p:nvPr/>
        </p:nvSpPr>
        <p:spPr>
          <a:xfrm>
            <a:off x="243136" y="2276872"/>
            <a:ext cx="8712968" cy="288032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buSzPct val="25000"/>
              <a:buNone/>
            </a:pPr>
            <a:r>
              <a:rPr lang="cs-CZ" sz="2000" dirty="0" smtClean="0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Výtah podstatných informací z technické normy o rozsahu 4-6 stran 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buSzPct val="25000"/>
              <a:buNone/>
            </a:pPr>
            <a:endParaRPr lang="cs-CZ" sz="2000" dirty="0">
              <a:solidFill>
                <a:srgbClr val="FFFF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943350" marR="0" lvl="0" indent="-342900" rtl="0">
              <a:lnSpc>
                <a:spcPct val="150000"/>
              </a:lnSpc>
              <a:spcBef>
                <a:spcPts val="0"/>
              </a:spcBef>
              <a:buSzPct val="25000"/>
              <a:buNone/>
            </a:pPr>
            <a:r>
              <a:rPr lang="cs-CZ" sz="1800" dirty="0" smtClean="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Umožňuje: </a:t>
            </a:r>
          </a:p>
          <a:p>
            <a:pPr marL="3943350" marR="0" lvl="0" indent="-342900" rtl="0">
              <a:lnSpc>
                <a:spcPct val="150000"/>
              </a:lnSpc>
              <a:spcBef>
                <a:spcPts val="0"/>
              </a:spcBef>
              <a:buSzPct val="25000"/>
              <a:buFontTx/>
              <a:buChar char="-"/>
            </a:pPr>
            <a:r>
              <a:rPr lang="cs-CZ" sz="1800" dirty="0" smtClean="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nalezení odpovídající normy</a:t>
            </a:r>
          </a:p>
          <a:p>
            <a:pPr marL="3943350" marR="0" lvl="0" indent="-342900" rtl="0">
              <a:lnSpc>
                <a:spcPct val="150000"/>
              </a:lnSpc>
              <a:spcBef>
                <a:spcPts val="0"/>
              </a:spcBef>
              <a:buSzPct val="25000"/>
              <a:buFontTx/>
              <a:buChar char="-"/>
            </a:pPr>
            <a:r>
              <a:rPr lang="cs-CZ" sz="1800" dirty="0" smtClean="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rychlou orientaci v obsahu normy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211066"/>
            <a:ext cx="1944216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title"/>
          </p:nvPr>
        </p:nvSpPr>
        <p:spPr>
          <a:xfrm>
            <a:off x="251520" y="692696"/>
            <a:ext cx="7704408" cy="1296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ABC6"/>
              </a:buClr>
              <a:buSzPct val="25000"/>
              <a:buFont typeface="Century Gothic"/>
              <a:buNone/>
            </a:pPr>
            <a:r>
              <a:rPr lang="cs-CZ" sz="4000" dirty="0" smtClean="0">
                <a:solidFill>
                  <a:srgbClr val="227FB8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Modul</a:t>
            </a:r>
            <a:r>
              <a:rPr lang="cs-CZ" sz="4000" b="0" i="0" u="none" strike="noStrike" cap="none" dirty="0" smtClean="0">
                <a:solidFill>
                  <a:srgbClr val="227FB8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cs-CZ" sz="4000" dirty="0">
                <a:solidFill>
                  <a:srgbClr val="227FB8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2:</a:t>
            </a:r>
            <a:r>
              <a:rPr lang="cs-CZ" sz="4000" b="0" i="0" u="none" strike="noStrike" cap="none" dirty="0">
                <a:solidFill>
                  <a:srgbClr val="227FB8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br>
              <a:rPr lang="cs-CZ" sz="4000" b="0" i="0" u="none" strike="noStrike" cap="none" dirty="0">
                <a:solidFill>
                  <a:srgbClr val="227FB8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cs-CZ" sz="4000" dirty="0" smtClean="0">
                <a:solidFill>
                  <a:srgbClr val="227FB8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STANDARD</a:t>
            </a:r>
            <a:r>
              <a:rPr lang="cs-CZ" sz="4000" b="0" i="0" u="none" strike="noStrike" cap="none" dirty="0" smtClean="0">
                <a:solidFill>
                  <a:srgbClr val="227FB8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cs-CZ" sz="4000" dirty="0" smtClean="0">
                <a:solidFill>
                  <a:srgbClr val="227FB8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</a:t>
            </a:r>
            <a:r>
              <a:rPr lang="cs-CZ" sz="3200" dirty="0" smtClean="0">
                <a:solidFill>
                  <a:srgbClr val="227FB8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vyhledávací systém</a:t>
            </a:r>
            <a:r>
              <a:rPr lang="cs-CZ" sz="4000" dirty="0" smtClean="0">
                <a:solidFill>
                  <a:srgbClr val="227FB8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)</a:t>
            </a:r>
            <a:endParaRPr lang="cs-CZ" sz="4000" dirty="0">
              <a:solidFill>
                <a:srgbClr val="227FB8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6" name="Shape 126"/>
          <p:cNvSpPr txBox="1"/>
          <p:nvPr/>
        </p:nvSpPr>
        <p:spPr>
          <a:xfrm>
            <a:off x="395536" y="2348880"/>
            <a:ext cx="8748464" cy="345638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buSzPct val="25000"/>
              <a:buNone/>
            </a:pPr>
            <a:r>
              <a:rPr lang="cs-CZ" sz="2000" dirty="0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Vyhledávací systém pro normy/extrakty </a:t>
            </a:r>
            <a:r>
              <a:rPr lang="cs-CZ" sz="2000" dirty="0" smtClean="0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z norem</a:t>
            </a:r>
            <a:endParaRPr lang="cs-CZ" sz="2000" dirty="0">
              <a:solidFill>
                <a:srgbClr val="FFFF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1200"/>
              </a:spcBef>
              <a:buSzPct val="25000"/>
              <a:buNone/>
            </a:pPr>
            <a:endParaRPr lang="cs-CZ" sz="2000" dirty="0" smtClean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495675" marR="0" lvl="0" indent="-342900" algn="l" rtl="0">
              <a:spcBef>
                <a:spcPts val="1200"/>
              </a:spcBef>
              <a:buSzPct val="25000"/>
              <a:buNone/>
            </a:pPr>
            <a:r>
              <a:rPr lang="cs-CZ" sz="1800" dirty="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</a:t>
            </a:r>
            <a:r>
              <a:rPr lang="cs-CZ" sz="1800" dirty="0" smtClean="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ychlé </a:t>
            </a:r>
            <a:r>
              <a:rPr lang="cs-CZ" sz="1800" dirty="0" smtClean="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nalezení relevantní normy podle:</a:t>
            </a:r>
          </a:p>
          <a:p>
            <a:pPr marL="3495675" marR="0" lvl="0" indent="-342900" algn="l" rtl="0">
              <a:spcBef>
                <a:spcPts val="1200"/>
              </a:spcBef>
              <a:buSzPct val="25000"/>
              <a:buFontTx/>
              <a:buChar char="-"/>
            </a:pPr>
            <a:r>
              <a:rPr lang="cs-CZ" sz="1800" dirty="0" smtClean="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identifikačních </a:t>
            </a:r>
            <a:r>
              <a:rPr lang="cs-CZ" sz="1800" dirty="0" smtClean="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údajů</a:t>
            </a:r>
          </a:p>
          <a:p>
            <a:pPr marL="3495675" marR="0" lvl="0" indent="-342900" algn="l" rtl="0">
              <a:spcBef>
                <a:spcPts val="1200"/>
              </a:spcBef>
              <a:buSzPct val="25000"/>
              <a:buFontTx/>
              <a:buChar char="-"/>
            </a:pPr>
            <a:r>
              <a:rPr lang="cs-CZ" sz="1800" dirty="0" smtClean="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klíčových </a:t>
            </a:r>
            <a:r>
              <a:rPr lang="cs-CZ" sz="1800" dirty="0" smtClean="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slov</a:t>
            </a:r>
          </a:p>
          <a:p>
            <a:pPr marL="3495675" marR="0" lvl="0" indent="-342900" algn="l" rtl="0">
              <a:spcBef>
                <a:spcPts val="1200"/>
              </a:spcBef>
              <a:buSzPct val="25000"/>
              <a:buFontTx/>
              <a:buChar char="-"/>
            </a:pPr>
            <a:r>
              <a:rPr lang="cs-CZ" sz="1800" dirty="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</a:t>
            </a:r>
            <a:r>
              <a:rPr lang="cs-CZ" sz="1800" dirty="0" smtClean="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bsahových </a:t>
            </a:r>
            <a:r>
              <a:rPr lang="cs-CZ" sz="1800" dirty="0" smtClean="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kategorií</a:t>
            </a:r>
          </a:p>
          <a:p>
            <a:pPr marL="3495675" marR="0" lvl="0" indent="-342900" algn="l" rtl="0">
              <a:spcBef>
                <a:spcPts val="1200"/>
              </a:spcBef>
              <a:buSzPct val="25000"/>
              <a:buFontTx/>
              <a:buChar char="-"/>
            </a:pPr>
            <a:r>
              <a:rPr lang="cs-CZ" sz="1800" dirty="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</a:t>
            </a:r>
            <a:r>
              <a:rPr lang="cs-CZ" sz="1800" dirty="0" smtClean="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xpertního </a:t>
            </a:r>
            <a:r>
              <a:rPr lang="cs-CZ" sz="1800" dirty="0" smtClean="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hledání</a:t>
            </a:r>
          </a:p>
          <a:p>
            <a:pPr marL="342900" marR="0" lvl="0" indent="-342900" algn="l" rtl="0">
              <a:lnSpc>
                <a:spcPct val="150000"/>
              </a:lnSpc>
              <a:spcBef>
                <a:spcPts val="1800"/>
              </a:spcBef>
              <a:buSzPct val="25000"/>
              <a:buFontTx/>
              <a:buChar char="-"/>
            </a:pPr>
            <a:endParaRPr lang="cs-CZ" sz="2000" dirty="0" smtClean="0">
              <a:solidFill>
                <a:schemeClr val="bg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42900" lvl="0" indent="-342900">
              <a:lnSpc>
                <a:spcPct val="150000"/>
              </a:lnSpc>
              <a:spcBef>
                <a:spcPts val="1800"/>
              </a:spcBef>
              <a:buSzPct val="25000"/>
              <a:buFontTx/>
              <a:buChar char="-"/>
            </a:pPr>
            <a:endParaRPr lang="en-GB" sz="2000" dirty="0" smtClean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0"/>
              </a:spcBef>
              <a:buNone/>
            </a:pPr>
            <a:endParaRPr sz="2000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0"/>
              </a:spcBef>
              <a:buNone/>
            </a:pPr>
            <a:endParaRPr sz="2000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0"/>
              </a:spcBef>
              <a:buNone/>
            </a:pPr>
            <a:endParaRPr sz="2000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0"/>
              </a:spcBef>
              <a:buNone/>
            </a:pPr>
            <a:endParaRPr sz="2000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0"/>
              </a:spcBef>
              <a:buNone/>
            </a:pPr>
            <a:endParaRPr sz="2000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0"/>
              </a:spcBef>
              <a:buNone/>
            </a:pPr>
            <a:endParaRPr sz="2000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0"/>
              </a:spcBef>
              <a:buNone/>
            </a:pPr>
            <a:endParaRPr sz="2000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284984"/>
            <a:ext cx="1949771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>
            <a:spLocks noGrp="1"/>
          </p:cNvSpPr>
          <p:nvPr>
            <p:ph type="body" idx="1"/>
          </p:nvPr>
        </p:nvSpPr>
        <p:spPr>
          <a:xfrm>
            <a:off x="539552" y="2348881"/>
            <a:ext cx="8280920" cy="3600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Clr>
                <a:srgbClr val="FF0000"/>
              </a:buClr>
              <a:buSzPct val="25000"/>
              <a:buNone/>
              <a:tabLst>
                <a:tab pos="3943350" algn="l"/>
              </a:tabLst>
            </a:pPr>
            <a:r>
              <a:rPr lang="cs-CZ" sz="2000" dirty="0" smtClean="0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CZ – EN  </a:t>
            </a:r>
            <a:r>
              <a:rPr lang="cs-CZ" sz="2000" b="0" i="0" u="none" strike="noStrike" dirty="0" smtClean="0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hypertextový online slovník terminologie </a:t>
            </a:r>
            <a:r>
              <a:rPr lang="cs-CZ" sz="2000" b="0" i="0" u="none" strike="noStrike" dirty="0" smtClean="0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ITS</a:t>
            </a:r>
            <a:br>
              <a:rPr lang="cs-CZ" sz="2000" b="0" i="0" u="none" strike="noStrike" dirty="0" smtClean="0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endParaRPr lang="cs-CZ" sz="1800" dirty="0" smtClean="0">
              <a:solidFill>
                <a:srgbClr val="FFFF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228975" indent="-342900">
              <a:lnSpc>
                <a:spcPct val="150000"/>
              </a:lnSpc>
              <a:spcBef>
                <a:spcPts val="0"/>
              </a:spcBef>
              <a:buSzPct val="25000"/>
              <a:buFontTx/>
              <a:buChar char="-"/>
              <a:tabLst>
                <a:tab pos="3590925" algn="l"/>
              </a:tabLst>
            </a:pPr>
            <a:r>
              <a:rPr lang="cs-CZ" sz="1800" dirty="0" smtClean="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obsahuje termíny, definice, zkratky</a:t>
            </a:r>
          </a:p>
          <a:p>
            <a:pPr marL="3228975" indent="-342900">
              <a:lnSpc>
                <a:spcPct val="150000"/>
              </a:lnSpc>
              <a:spcBef>
                <a:spcPts val="0"/>
              </a:spcBef>
              <a:buSzPct val="25000"/>
              <a:buFontTx/>
              <a:buChar char="-"/>
              <a:tabLst>
                <a:tab pos="3590925" algn="l"/>
              </a:tabLst>
            </a:pPr>
            <a:r>
              <a:rPr lang="cs-CZ" sz="1800" dirty="0" smtClean="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roztříděné </a:t>
            </a:r>
            <a:r>
              <a:rPr lang="cs-CZ" sz="1800" dirty="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podle </a:t>
            </a:r>
            <a:r>
              <a:rPr lang="cs-CZ" sz="1800" dirty="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aplikačních </a:t>
            </a:r>
            <a:r>
              <a:rPr lang="cs-CZ" sz="1800" dirty="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oblastí</a:t>
            </a:r>
            <a:endParaRPr lang="cs-CZ" sz="1800" dirty="0">
              <a:solidFill>
                <a:schemeClr val="bg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Clr>
                <a:srgbClr val="FF0000"/>
              </a:buClr>
              <a:buSzPct val="25000"/>
              <a:buNone/>
              <a:tabLst>
                <a:tab pos="3943350" algn="l"/>
              </a:tabLst>
            </a:pPr>
            <a:endParaRPr lang="cs-CZ" sz="1600" b="0" i="0" u="none" strike="noStrike" cap="none" dirty="0" smtClean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Clr>
                <a:srgbClr val="FF0000"/>
              </a:buClr>
              <a:buSzPct val="25000"/>
              <a:buNone/>
              <a:tabLst>
                <a:tab pos="3943350" algn="l"/>
              </a:tabLst>
            </a:pPr>
            <a:endParaRPr lang="cs-CZ" sz="1600" dirty="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Clr>
                <a:srgbClr val="FF0000"/>
              </a:buClr>
              <a:buSzPct val="25000"/>
              <a:buNone/>
              <a:tabLst>
                <a:tab pos="3943350" algn="l"/>
              </a:tabLst>
            </a:pPr>
            <a:endParaRPr lang="cs-CZ" sz="1600" b="0" i="0" u="none" strike="noStrike" cap="none" dirty="0" smtClean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Clr>
                <a:srgbClr val="FF0000"/>
              </a:buClr>
              <a:buSzPct val="25000"/>
              <a:buNone/>
              <a:tabLst>
                <a:tab pos="3943350" algn="l"/>
              </a:tabLst>
            </a:pPr>
            <a:endParaRPr sz="1600" b="0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0" name="Shape 150"/>
          <p:cNvSpPr txBox="1">
            <a:spLocks noGrp="1"/>
          </p:cNvSpPr>
          <p:nvPr>
            <p:ph type="title"/>
          </p:nvPr>
        </p:nvSpPr>
        <p:spPr>
          <a:xfrm>
            <a:off x="323528" y="620688"/>
            <a:ext cx="7344816" cy="1296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4AABC6"/>
              </a:buClr>
              <a:buSzPct val="25000"/>
              <a:buFont typeface="Century Gothic"/>
              <a:buNone/>
            </a:pPr>
            <a:r>
              <a:rPr lang="cs-CZ" sz="4000" b="0" i="0" u="none" strike="noStrike" cap="none" dirty="0" smtClean="0">
                <a:solidFill>
                  <a:srgbClr val="227FB8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Modul </a:t>
            </a:r>
            <a:r>
              <a:rPr lang="cs-CZ" sz="4000" b="0" i="0" u="none" strike="noStrike" cap="none" dirty="0" smtClean="0">
                <a:solidFill>
                  <a:srgbClr val="227FB8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3</a:t>
            </a:r>
            <a:r>
              <a:rPr lang="cs-CZ" sz="4000" dirty="0">
                <a:solidFill>
                  <a:srgbClr val="227FB8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</a:t>
            </a:r>
            <a:r>
              <a:rPr lang="cs-CZ" sz="4000" b="0" i="0" u="none" strike="noStrike" cap="none" dirty="0" smtClean="0">
                <a:solidFill>
                  <a:srgbClr val="227FB8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/>
            </a:r>
            <a:br>
              <a:rPr lang="cs-CZ" sz="4000" b="0" i="0" u="none" strike="noStrike" cap="none" dirty="0" smtClean="0">
                <a:solidFill>
                  <a:srgbClr val="227FB8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cs-CZ" sz="4000" b="0" i="0" u="none" strike="noStrike" cap="none" dirty="0" err="1" smtClean="0">
                <a:solidFill>
                  <a:srgbClr val="227FB8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ITSterminology</a:t>
            </a:r>
            <a:endParaRPr lang="cs-CZ" sz="4000" b="0" i="0" u="none" strike="noStrike" cap="none" dirty="0">
              <a:solidFill>
                <a:srgbClr val="227FB8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078" y="3356992"/>
            <a:ext cx="1797682" cy="1797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0000" y="468000"/>
            <a:ext cx="4186808" cy="1296000"/>
          </a:xfrm>
        </p:spPr>
        <p:txBody>
          <a:bodyPr/>
          <a:lstStyle/>
          <a:p>
            <a:pPr algn="l"/>
            <a:r>
              <a:rPr lang="cs-CZ" sz="4000" dirty="0" smtClean="0">
                <a:solidFill>
                  <a:srgbClr val="2078AE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Modul 4: </a:t>
            </a:r>
            <a:r>
              <a:rPr lang="cs-CZ" sz="4000" dirty="0">
                <a:solidFill>
                  <a:srgbClr val="2078AE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/>
            </a:r>
            <a:br>
              <a:rPr lang="cs-CZ" sz="4000" dirty="0">
                <a:solidFill>
                  <a:srgbClr val="2078AE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cs-CZ" sz="4000" dirty="0" smtClean="0">
                <a:solidFill>
                  <a:srgbClr val="2078AE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ITSpedia</a:t>
            </a:r>
            <a:endParaRPr lang="cs-CZ" sz="4000" dirty="0">
              <a:solidFill>
                <a:srgbClr val="2078AE"/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79512" y="2060848"/>
            <a:ext cx="8856984" cy="3240360"/>
          </a:xfrm>
        </p:spPr>
        <p:txBody>
          <a:bodyPr/>
          <a:lstStyle/>
          <a:p>
            <a:pPr marL="203200" indent="0">
              <a:lnSpc>
                <a:spcPct val="150000"/>
              </a:lnSpc>
              <a:buNone/>
            </a:pPr>
            <a:r>
              <a:rPr lang="cs-CZ" sz="2200" dirty="0" smtClean="0">
                <a:solidFill>
                  <a:srgbClr val="FFFF00"/>
                </a:solidFill>
                <a:latin typeface="Century Gothic" pitchFamily="34" charset="0"/>
              </a:rPr>
              <a:t>Wikipedie </a:t>
            </a:r>
            <a:r>
              <a:rPr lang="cs-CZ" sz="2200" dirty="0" smtClean="0">
                <a:solidFill>
                  <a:srgbClr val="FFFF00"/>
                </a:solidFill>
                <a:latin typeface="Century Gothic" pitchFamily="34" charset="0"/>
              </a:rPr>
              <a:t>pro </a:t>
            </a:r>
            <a:r>
              <a:rPr lang="cs-CZ" sz="2200" dirty="0" smtClean="0">
                <a:solidFill>
                  <a:srgbClr val="FFFF00"/>
                </a:solidFill>
                <a:latin typeface="Century Gothic" pitchFamily="34" charset="0"/>
              </a:rPr>
              <a:t>ITS umožňující </a:t>
            </a:r>
            <a:r>
              <a:rPr lang="cs-CZ" sz="2200" dirty="0" smtClean="0">
                <a:solidFill>
                  <a:srgbClr val="FFFF00"/>
                </a:solidFill>
                <a:latin typeface="Century Gothic" pitchFamily="34" charset="0"/>
              </a:rPr>
              <a:t>hlubší orientaci v problematice </a:t>
            </a:r>
            <a:r>
              <a:rPr lang="cs-CZ" sz="2200" dirty="0" smtClean="0">
                <a:solidFill>
                  <a:srgbClr val="FFFF00"/>
                </a:solidFill>
                <a:latin typeface="Century Gothic" pitchFamily="34" charset="0"/>
              </a:rPr>
              <a:t>ITS</a:t>
            </a:r>
          </a:p>
          <a:p>
            <a:pPr marL="203200" indent="0">
              <a:lnSpc>
                <a:spcPct val="150000"/>
              </a:lnSpc>
              <a:buNone/>
            </a:pPr>
            <a:endParaRPr lang="cs-CZ" sz="2200" dirty="0">
              <a:solidFill>
                <a:srgbClr val="FFFF00"/>
              </a:solidFill>
              <a:latin typeface="Century Gothic" pitchFamily="34" charset="0"/>
            </a:endParaRPr>
          </a:p>
          <a:p>
            <a:pPr marL="3943350" indent="-342900">
              <a:lnSpc>
                <a:spcPct val="150000"/>
              </a:lnSpc>
              <a:spcBef>
                <a:spcPts val="0"/>
              </a:spcBef>
              <a:buSzPct val="25000"/>
              <a:buFontTx/>
              <a:buChar char="-"/>
              <a:tabLst>
                <a:tab pos="3676650" algn="l"/>
              </a:tabLst>
            </a:pPr>
            <a:r>
              <a:rPr lang="cs-CZ" sz="1800" dirty="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Arial"/>
              </a:rPr>
              <a:t>obsahuje hesla pro různé aplikace </a:t>
            </a:r>
            <a:r>
              <a:rPr lang="cs-CZ" sz="1800" dirty="0" smtClean="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Arial"/>
              </a:rPr>
              <a:t>ITS</a:t>
            </a:r>
          </a:p>
          <a:p>
            <a:pPr marL="3943350" indent="-342900">
              <a:lnSpc>
                <a:spcPct val="150000"/>
              </a:lnSpc>
              <a:spcBef>
                <a:spcPts val="0"/>
              </a:spcBef>
              <a:buSzPct val="25000"/>
              <a:buFontTx/>
              <a:buChar char="-"/>
              <a:tabLst>
                <a:tab pos="3676650" algn="l"/>
              </a:tabLst>
            </a:pPr>
            <a:r>
              <a:rPr lang="cs-CZ" sz="1800" dirty="0" smtClean="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Arial"/>
              </a:rPr>
              <a:t>vytvořená </a:t>
            </a:r>
            <a:r>
              <a:rPr lang="cs-CZ" sz="1800" dirty="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Arial"/>
              </a:rPr>
              <a:t>podle pevné </a:t>
            </a:r>
            <a:r>
              <a:rPr lang="cs-CZ" sz="1800" dirty="0" smtClean="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Arial"/>
              </a:rPr>
              <a:t>struktury</a:t>
            </a:r>
            <a:endParaRPr lang="cs-CZ" sz="1800" dirty="0">
              <a:solidFill>
                <a:schemeClr val="bg1"/>
              </a:solidFill>
              <a:latin typeface="Century Gothic"/>
              <a:ea typeface="Century Gothic"/>
              <a:cs typeface="Century Gothic"/>
              <a:sym typeface="Arial"/>
            </a:endParaRPr>
          </a:p>
          <a:p>
            <a:pPr marL="3943350" indent="-342900">
              <a:lnSpc>
                <a:spcPct val="150000"/>
              </a:lnSpc>
              <a:spcBef>
                <a:spcPts val="0"/>
              </a:spcBef>
              <a:buSzPct val="25000"/>
              <a:buFontTx/>
              <a:buChar char="-"/>
              <a:tabLst>
                <a:tab pos="3676650" algn="l"/>
              </a:tabLst>
            </a:pPr>
            <a:r>
              <a:rPr lang="cs-CZ" sz="1800" dirty="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Arial"/>
              </a:rPr>
              <a:t>včetně grafického </a:t>
            </a:r>
            <a:r>
              <a:rPr lang="cs-CZ" sz="1800" dirty="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Arial"/>
              </a:rPr>
              <a:t>schématu</a:t>
            </a:r>
          </a:p>
          <a:p>
            <a:pPr>
              <a:lnSpc>
                <a:spcPct val="150000"/>
              </a:lnSpc>
              <a:tabLst>
                <a:tab pos="3676650" algn="l"/>
              </a:tabLst>
            </a:pPr>
            <a:endParaRPr lang="cs-CZ" sz="1800" dirty="0" smtClean="0">
              <a:solidFill>
                <a:schemeClr val="bg1"/>
              </a:solidFill>
              <a:latin typeface="Century Gothic"/>
              <a:ea typeface="Century Gothic"/>
              <a:cs typeface="Century Gothic"/>
              <a:sym typeface="Arial"/>
            </a:endParaRPr>
          </a:p>
          <a:p>
            <a:pPr>
              <a:lnSpc>
                <a:spcPct val="150000"/>
              </a:lnSpc>
              <a:tabLst>
                <a:tab pos="3676650" algn="l"/>
              </a:tabLst>
            </a:pPr>
            <a:endParaRPr lang="cs-CZ" sz="1800" dirty="0" smtClean="0">
              <a:solidFill>
                <a:schemeClr val="bg1"/>
              </a:solidFill>
              <a:latin typeface="Century Gothic"/>
              <a:ea typeface="Century Gothic"/>
              <a:cs typeface="Century Gothic"/>
              <a:sym typeface="Arial"/>
            </a:endParaRPr>
          </a:p>
          <a:p>
            <a:pPr marL="203200" indent="0">
              <a:lnSpc>
                <a:spcPct val="150000"/>
              </a:lnSpc>
              <a:buNone/>
              <a:tabLst>
                <a:tab pos="3676650" algn="l"/>
              </a:tabLst>
            </a:pPr>
            <a:endParaRPr lang="cs-CZ" sz="2200" dirty="0" smtClean="0">
              <a:solidFill>
                <a:srgbClr val="FFFF00"/>
              </a:solidFill>
              <a:latin typeface="Century Gothic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212976"/>
            <a:ext cx="1943776" cy="192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1741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620688"/>
            <a:ext cx="7776864" cy="1008112"/>
          </a:xfrm>
        </p:spPr>
        <p:txBody>
          <a:bodyPr/>
          <a:lstStyle/>
          <a:p>
            <a:pPr lvl="0">
              <a:lnSpc>
                <a:spcPct val="150000"/>
              </a:lnSpc>
              <a:spcAft>
                <a:spcPts val="1200"/>
              </a:spcAft>
            </a:pPr>
            <a:r>
              <a:rPr lang="en-US" sz="6000" dirty="0" smtClean="0">
                <a:solidFill>
                  <a:srgbClr val="2078AE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Stan</a:t>
            </a:r>
            <a:r>
              <a:rPr lang="cs-CZ" sz="6000" dirty="0" smtClean="0">
                <a:solidFill>
                  <a:srgbClr val="2078AE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</a:t>
            </a:r>
            <a:r>
              <a:rPr lang="en-US" sz="6000" dirty="0" err="1" smtClean="0">
                <a:solidFill>
                  <a:srgbClr val="2078AE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ardLand</a:t>
            </a:r>
            <a:r>
              <a:rPr lang="en-US" sz="6600" dirty="0" smtClean="0">
                <a:solidFill>
                  <a:srgbClr val="2078AE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/>
            </a:r>
            <a:br>
              <a:rPr lang="en-US" sz="6600" dirty="0" smtClean="0">
                <a:solidFill>
                  <a:srgbClr val="2078AE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2600" cap="small" dirty="0" smtClean="0">
                <a:solidFill>
                  <a:srgbClr val="2078AE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spreading know</a:t>
            </a:r>
            <a:r>
              <a:rPr lang="cs-CZ" sz="2600" cap="small" dirty="0" smtClean="0">
                <a:solidFill>
                  <a:srgbClr val="2078AE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</a:t>
            </a:r>
            <a:r>
              <a:rPr lang="en-US" sz="2600" cap="small" dirty="0" smtClean="0">
                <a:solidFill>
                  <a:srgbClr val="2078AE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edge about standards</a:t>
            </a:r>
            <a:endParaRPr lang="en-US" sz="2600" cap="small" dirty="0">
              <a:solidFill>
                <a:srgbClr val="2078AE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81446">
            <a:off x="2433673" y="2734445"/>
            <a:ext cx="4358046" cy="4358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231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707</TotalTime>
  <Words>113</Words>
  <Application>Microsoft Office PowerPoint</Application>
  <PresentationFormat>Předvádění na obrazovce (4:3)</PresentationFormat>
  <Paragraphs>49</Paragraphs>
  <Slides>7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Calibri</vt:lpstr>
      <vt:lpstr>Motiv systému Office</vt:lpstr>
      <vt:lpstr>Prezentace aplikace PowerPoint</vt:lpstr>
      <vt:lpstr>Prezentace aplikace PowerPoint</vt:lpstr>
      <vt:lpstr>Modul 1:  EXTRAKT</vt:lpstr>
      <vt:lpstr>Modul 2:  STANDARD (vyhledávací systém)</vt:lpstr>
      <vt:lpstr>Modul 3: ITSterminology</vt:lpstr>
      <vt:lpstr>Modul 4:  ITSpedia</vt:lpstr>
      <vt:lpstr>StandardLand spreading knowledge about standards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Spreading knowledge about  standards in the Czech Republic</dc:title>
  <dc:creator>Lenka</dc:creator>
  <cp:lastModifiedBy>LenS</cp:lastModifiedBy>
  <cp:revision>78</cp:revision>
  <dcterms:modified xsi:type="dcterms:W3CDTF">2020-03-27T15:42:39Z</dcterms:modified>
</cp:coreProperties>
</file>